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3891200" cy="32918400"/>
  <p:notesSz cx="9144000" cy="6858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A3445B5-B622-434B-8134-2193719D1AA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AFAFA"/>
    <a:srgbClr val="F8F8F8"/>
    <a:srgbClr val="3E3E3E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172" autoAdjust="0"/>
    <p:restoredTop sz="94660"/>
  </p:normalViewPr>
  <p:slideViewPr>
    <p:cSldViewPr snapToGrid="0">
      <p:cViewPr>
        <p:scale>
          <a:sx n="23" d="100"/>
          <a:sy n="23" d="100"/>
        </p:scale>
        <p:origin x="1352" y="-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27B4-17FB-4A17-B660-A59F222252B8}" type="datetimeFigureOut">
              <a:rPr lang="en-US" smtClean="0"/>
              <a:t>7/13/18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F10C-34C7-4431-89EB-4648F8248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0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27B4-17FB-4A17-B660-A59F222252B8}" type="datetimeFigureOut">
              <a:rPr lang="en-US" smtClean="0"/>
              <a:t>7/13/18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F10C-34C7-4431-89EB-4648F8248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1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27B4-17FB-4A17-B660-A59F222252B8}" type="datetimeFigureOut">
              <a:rPr lang="en-US" smtClean="0"/>
              <a:t>7/13/18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F10C-34C7-4431-89EB-4648F8248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88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27B4-17FB-4A17-B660-A59F222252B8}" type="datetimeFigureOut">
              <a:rPr lang="en-US" smtClean="0"/>
              <a:t>7/13/18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F10C-34C7-4431-89EB-4648F8248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8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27B4-17FB-4A17-B660-A59F222252B8}" type="datetimeFigureOut">
              <a:rPr lang="en-US" smtClean="0"/>
              <a:t>7/13/18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F10C-34C7-4431-89EB-4648F8248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3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27B4-17FB-4A17-B660-A59F222252B8}" type="datetimeFigureOut">
              <a:rPr lang="en-US" smtClean="0"/>
              <a:t>7/13/18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F10C-34C7-4431-89EB-4648F8248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13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27B4-17FB-4A17-B660-A59F222252B8}" type="datetimeFigureOut">
              <a:rPr lang="en-US" smtClean="0"/>
              <a:t>7/13/18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F10C-34C7-4431-89EB-4648F8248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2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27B4-17FB-4A17-B660-A59F222252B8}" type="datetimeFigureOut">
              <a:rPr lang="en-US" smtClean="0"/>
              <a:t>7/13/18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F10C-34C7-4431-89EB-4648F8248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0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27B4-17FB-4A17-B660-A59F222252B8}" type="datetimeFigureOut">
              <a:rPr lang="en-US" smtClean="0"/>
              <a:t>7/13/18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F10C-34C7-4431-89EB-4648F8248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0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27B4-17FB-4A17-B660-A59F222252B8}" type="datetimeFigureOut">
              <a:rPr lang="en-US" smtClean="0"/>
              <a:t>7/13/18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F10C-34C7-4431-89EB-4648F8248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9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27B4-17FB-4A17-B660-A59F222252B8}" type="datetimeFigureOut">
              <a:rPr lang="en-US" smtClean="0"/>
              <a:t>7/13/18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0F10C-34C7-4431-89EB-4648F8248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97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0099"/>
          </a:fgClr>
          <a:bgClr>
            <a:srgbClr val="F8F8F8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727B4-17FB-4A17-B660-A59F222252B8}" type="datetimeFigureOut">
              <a:rPr lang="en-US" smtClean="0"/>
              <a:t>7/13/18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0F10C-34C7-4431-89EB-4648F8248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4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jpg"/><Relationship Id="rId12" Type="http://schemas.openxmlformats.org/officeDocument/2006/relationships/image" Target="../media/image11.jpg"/><Relationship Id="rId13" Type="http://schemas.openxmlformats.org/officeDocument/2006/relationships/image" Target="../media/image12.jpg"/><Relationship Id="rId14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43891200" cy="4524315"/>
          </a:xfrm>
          <a:prstGeom prst="rect">
            <a:avLst/>
          </a:prstGeom>
          <a:solidFill>
            <a:schemeClr val="tx1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8F8F8"/>
                </a:solidFill>
                <a:latin typeface="Corbel" panose="020B0503020204020204" pitchFamily="34" charset="0"/>
              </a:rPr>
              <a:t>Network Traffic and Cybersecurity</a:t>
            </a:r>
          </a:p>
          <a:p>
            <a:pPr algn="ctr"/>
            <a:r>
              <a:rPr lang="en-US" sz="8800" b="1" dirty="0" smtClean="0">
                <a:solidFill>
                  <a:srgbClr val="F8F8F8"/>
                </a:solidFill>
                <a:latin typeface="Corbel" panose="020B0503020204020204" pitchFamily="34" charset="0"/>
              </a:rPr>
              <a:t>Adam Mesewicz </a:t>
            </a:r>
          </a:p>
          <a:p>
            <a:pPr algn="ctr"/>
            <a:r>
              <a:rPr lang="en-US" sz="7400" b="1" dirty="0" smtClean="0">
                <a:solidFill>
                  <a:srgbClr val="F8F8F8"/>
                </a:solidFill>
                <a:latin typeface="Corbel" panose="020B0503020204020204" pitchFamily="34" charset="0"/>
              </a:rPr>
              <a:t>Holmes High School | AP Statistics |  2018-2019</a:t>
            </a:r>
            <a:endParaRPr lang="en-US" sz="7400" b="1" dirty="0">
              <a:solidFill>
                <a:srgbClr val="F8F8F8"/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7951690" y="758780"/>
            <a:ext cx="589307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0" dirty="0" smtClean="0">
                <a:solidFill>
                  <a:schemeClr val="bg1"/>
                </a:solidFill>
                <a:latin typeface="Corbel" panose="020B0503020204020204" pitchFamily="34" charset="0"/>
              </a:rPr>
              <a:t>RET </a:t>
            </a:r>
            <a:r>
              <a:rPr lang="en-US" altLang="en-US" sz="5000" dirty="0">
                <a:solidFill>
                  <a:schemeClr val="bg1"/>
                </a:solidFill>
                <a:latin typeface="Corbel" panose="020B0503020204020204" pitchFamily="34" charset="0"/>
              </a:rPr>
              <a:t>is funded by the National Science Foundation, grant </a:t>
            </a:r>
            <a:r>
              <a:rPr lang="en-US" altLang="en-US" sz="5000" dirty="0" smtClean="0">
                <a:solidFill>
                  <a:schemeClr val="bg1"/>
                </a:solidFill>
                <a:latin typeface="Corbel" panose="020B0503020204020204" pitchFamily="34" charset="0"/>
              </a:rPr>
              <a:t># EEC-1710826</a:t>
            </a:r>
            <a:endParaRPr lang="en-US" altLang="en-US" sz="5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030" name="Picture 6" descr="Image result for university of cincinnati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27" y="462936"/>
            <a:ext cx="4186011" cy="364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ontent Placeholder 7"/>
          <p:cNvSpPr>
            <a:spLocks noGrp="1"/>
          </p:cNvSpPr>
          <p:nvPr>
            <p:ph sz="half" idx="1"/>
          </p:nvPr>
        </p:nvSpPr>
        <p:spPr>
          <a:xfrm>
            <a:off x="575854" y="7124699"/>
            <a:ext cx="13801725" cy="25178667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sz="4500" dirty="0">
              <a:solidFill>
                <a:srgbClr val="000099"/>
              </a:solidFill>
              <a:latin typeface="Corbel" panose="020B0503020204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000" dirty="0">
              <a:solidFill>
                <a:srgbClr val="000099"/>
              </a:solidFill>
              <a:latin typeface="Corbel" panose="020B0503020204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000" dirty="0" smtClean="0">
              <a:solidFill>
                <a:srgbClr val="000099"/>
              </a:solidFill>
              <a:latin typeface="Corbel" panose="020B0503020204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000" dirty="0">
              <a:solidFill>
                <a:srgbClr val="000099"/>
              </a:solidFill>
              <a:latin typeface="Corbel" panose="020B0503020204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000" dirty="0" smtClean="0">
              <a:solidFill>
                <a:srgbClr val="000099"/>
              </a:solidFill>
              <a:latin typeface="Corbel" panose="020B0503020204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000" dirty="0" smtClean="0">
              <a:solidFill>
                <a:srgbClr val="000099"/>
              </a:solidFill>
              <a:latin typeface="Corbel" panose="020B0503020204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000" dirty="0">
              <a:solidFill>
                <a:srgbClr val="000099"/>
              </a:solidFill>
              <a:latin typeface="Corbel" panose="020B0503020204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000" dirty="0" smtClean="0">
              <a:solidFill>
                <a:srgbClr val="000099"/>
              </a:solidFill>
              <a:latin typeface="Corbel" panose="020B0503020204020204" pitchFamily="34" charset="0"/>
            </a:endParaRPr>
          </a:p>
        </p:txBody>
      </p:sp>
      <p:sp>
        <p:nvSpPr>
          <p:cNvPr id="28" name="Content Placeholder 7"/>
          <p:cNvSpPr>
            <a:spLocks noGrp="1"/>
          </p:cNvSpPr>
          <p:nvPr>
            <p:ph sz="half" idx="1"/>
          </p:nvPr>
        </p:nvSpPr>
        <p:spPr>
          <a:xfrm>
            <a:off x="29391493" y="7124699"/>
            <a:ext cx="13801725" cy="25178667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5500" b="1" dirty="0" smtClean="0">
              <a:solidFill>
                <a:srgbClr val="000099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1000" b="1" dirty="0" smtClean="0">
              <a:solidFill>
                <a:srgbClr val="000099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1000" b="1" dirty="0">
              <a:solidFill>
                <a:srgbClr val="000099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1000" b="1" dirty="0" smtClean="0">
              <a:solidFill>
                <a:srgbClr val="000099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1000" dirty="0" smtClean="0">
              <a:solidFill>
                <a:srgbClr val="000099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1000" dirty="0">
              <a:solidFill>
                <a:srgbClr val="000099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1000" dirty="0" smtClean="0">
              <a:solidFill>
                <a:srgbClr val="000099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US" sz="5500" dirty="0" smtClean="0">
                <a:solidFill>
                  <a:srgbClr val="000099"/>
                </a:solidFill>
                <a:latin typeface="Corbel" panose="020B0503020204020204" pitchFamily="34" charset="0"/>
              </a:rPr>
              <a:t>                                      </a:t>
            </a:r>
            <a:endParaRPr lang="en-US" sz="5500" dirty="0">
              <a:solidFill>
                <a:srgbClr val="000099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1000" dirty="0" smtClean="0">
              <a:solidFill>
                <a:srgbClr val="000099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1000" dirty="0">
              <a:solidFill>
                <a:srgbClr val="000099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1000" dirty="0" smtClean="0">
              <a:solidFill>
                <a:srgbClr val="000099"/>
              </a:solidFill>
              <a:latin typeface="Corbel" panose="020B0503020204020204" pitchFamily="34" charset="0"/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030" y="202230"/>
            <a:ext cx="3120259" cy="3903793"/>
          </a:xfrm>
          <a:solidFill>
            <a:schemeClr val="tx1"/>
          </a:solidFill>
          <a:ln>
            <a:noFill/>
          </a:ln>
        </p:spPr>
      </p:pic>
      <p:sp>
        <p:nvSpPr>
          <p:cNvPr id="69" name="Content Placeholder 7"/>
          <p:cNvSpPr>
            <a:spLocks noGrp="1"/>
          </p:cNvSpPr>
          <p:nvPr>
            <p:ph sz="half" idx="1"/>
          </p:nvPr>
        </p:nvSpPr>
        <p:spPr>
          <a:xfrm>
            <a:off x="14983673" y="7190225"/>
            <a:ext cx="13801725" cy="25178666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5500" dirty="0">
              <a:solidFill>
                <a:srgbClr val="000099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5500" dirty="0" smtClean="0">
              <a:solidFill>
                <a:srgbClr val="000099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5500" dirty="0">
              <a:solidFill>
                <a:srgbClr val="000099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5500" dirty="0" smtClean="0">
              <a:solidFill>
                <a:srgbClr val="000099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5500" dirty="0">
              <a:solidFill>
                <a:srgbClr val="000099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5500" dirty="0" smtClean="0">
              <a:solidFill>
                <a:srgbClr val="000099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5500" dirty="0">
              <a:solidFill>
                <a:srgbClr val="000099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5500" dirty="0" smtClean="0">
              <a:solidFill>
                <a:srgbClr val="000099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5500" dirty="0" smtClean="0">
              <a:solidFill>
                <a:srgbClr val="000099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5500" dirty="0">
              <a:solidFill>
                <a:srgbClr val="000099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5500" dirty="0" smtClean="0">
              <a:solidFill>
                <a:srgbClr val="000099"/>
              </a:solidFill>
              <a:latin typeface="Corbel" panose="020B0503020204020204" pitchFamily="34" charset="0"/>
            </a:endParaRPr>
          </a:p>
        </p:txBody>
      </p:sp>
      <p:pic>
        <p:nvPicPr>
          <p:cNvPr id="2" name="Picture 2" descr="mage result for nsf logo no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247" y="333830"/>
            <a:ext cx="3882880" cy="390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Content Placeholder 7"/>
          <p:cNvSpPr>
            <a:spLocks noGrp="1"/>
          </p:cNvSpPr>
          <p:nvPr>
            <p:ph sz="half" idx="1"/>
          </p:nvPr>
        </p:nvSpPr>
        <p:spPr>
          <a:xfrm>
            <a:off x="575854" y="4974620"/>
            <a:ext cx="13801725" cy="1765300"/>
          </a:xfrm>
          <a:solidFill>
            <a:schemeClr val="tx1"/>
          </a:solidFill>
          <a:ln>
            <a:solidFill>
              <a:srgbClr val="000099"/>
            </a:solidFill>
          </a:ln>
        </p:spPr>
        <p:txBody>
          <a:bodyPr vert="horz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dirty="0">
                <a:solidFill>
                  <a:schemeClr val="bg1"/>
                </a:solidFill>
              </a:rPr>
              <a:t> </a:t>
            </a:r>
            <a:r>
              <a:rPr lang="en-US" sz="8800" dirty="0" smtClean="0">
                <a:solidFill>
                  <a:schemeClr val="bg1"/>
                </a:solidFill>
              </a:rPr>
              <a:t>Summer Research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49" name="Content Placeholder 7"/>
          <p:cNvSpPr>
            <a:spLocks noGrp="1"/>
          </p:cNvSpPr>
          <p:nvPr>
            <p:ph sz="half" idx="1"/>
          </p:nvPr>
        </p:nvSpPr>
        <p:spPr>
          <a:xfrm>
            <a:off x="14983672" y="4974620"/>
            <a:ext cx="13801725" cy="1765300"/>
          </a:xfrm>
          <a:solidFill>
            <a:schemeClr val="tx1"/>
          </a:solidFill>
          <a:ln>
            <a:solidFill>
              <a:srgbClr val="000099"/>
            </a:solidFill>
          </a:ln>
        </p:spPr>
        <p:txBody>
          <a:bodyPr anchor="ctr">
            <a:normAutofit fontScale="77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400" dirty="0" smtClean="0">
                <a:solidFill>
                  <a:schemeClr val="bg1"/>
                </a:solidFill>
              </a:rPr>
              <a:t>Engineering in the Classroom</a:t>
            </a:r>
            <a:endParaRPr lang="en-US" sz="11400" dirty="0">
              <a:solidFill>
                <a:schemeClr val="bg1"/>
              </a:solidFill>
            </a:endParaRPr>
          </a:p>
        </p:txBody>
      </p:sp>
      <p:sp>
        <p:nvSpPr>
          <p:cNvPr id="50" name="Content Placeholder 7"/>
          <p:cNvSpPr>
            <a:spLocks noGrp="1"/>
          </p:cNvSpPr>
          <p:nvPr>
            <p:ph sz="half" idx="1"/>
          </p:nvPr>
        </p:nvSpPr>
        <p:spPr>
          <a:xfrm>
            <a:off x="29391493" y="4964777"/>
            <a:ext cx="13801725" cy="1765300"/>
          </a:xfrm>
          <a:solidFill>
            <a:schemeClr val="tx1"/>
          </a:solidFill>
          <a:ln>
            <a:solidFill>
              <a:srgbClr val="000099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8800" dirty="0" smtClean="0">
                <a:solidFill>
                  <a:schemeClr val="bg1"/>
                </a:solidFill>
              </a:rPr>
              <a:t>What’s the Big Idea?   </a:t>
            </a:r>
            <a:endParaRPr lang="en-US" sz="8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lh4.googleusercontent.com/NYB8VaC9pvGgQdOBAUch3vOor1tDUq7grhD5TyJJxXUxgUjwXo-_QbBMNgAARNBlc5WogBJKR8ntnAWi5cOYNPkt--TfRVLaxx3DmQZllMPGhsl_4uVd1phHRMjURKfSBeTwVnjUPA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" t="-1037" r="2366" b="1037"/>
          <a:stretch/>
        </p:blipFill>
        <p:spPr bwMode="auto">
          <a:xfrm>
            <a:off x="1104293" y="10057063"/>
            <a:ext cx="4746514" cy="394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32"/>
          <a:stretch/>
        </p:blipFill>
        <p:spPr>
          <a:xfrm>
            <a:off x="946483" y="15402932"/>
            <a:ext cx="13196047" cy="83714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255" y="26354779"/>
            <a:ext cx="6037466" cy="3626532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970880" y="10071389"/>
            <a:ext cx="828662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Arial" charset="0"/>
              <a:buChar char="•"/>
            </a:pPr>
            <a:r>
              <a:rPr lang="en-US" sz="6900" dirty="0" smtClean="0"/>
              <a:t>Vulnerabilities</a:t>
            </a:r>
          </a:p>
          <a:p>
            <a:pPr marL="1143000" indent="-1143000">
              <a:buFont typeface="Arial" charset="0"/>
              <a:buChar char="•"/>
            </a:pPr>
            <a:r>
              <a:rPr lang="en-US" sz="6900" dirty="0" smtClean="0"/>
              <a:t>Penetration Testing</a:t>
            </a:r>
          </a:p>
          <a:p>
            <a:pPr marL="1143000" indent="-1143000">
              <a:buFont typeface="Arial" charset="0"/>
              <a:buChar char="•"/>
            </a:pPr>
            <a:r>
              <a:rPr lang="en-US" sz="6900" dirty="0" smtClean="0"/>
              <a:t>White Hat vs.  Black Hat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0581" y="25998220"/>
            <a:ext cx="725067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Arial" charset="0"/>
              <a:buChar char="•"/>
            </a:pPr>
            <a:r>
              <a:rPr lang="en-US" sz="6900" dirty="0" smtClean="0"/>
              <a:t>DDoS Attack</a:t>
            </a:r>
          </a:p>
          <a:p>
            <a:pPr marL="1143000" indent="-1143000">
              <a:buFont typeface="Arial" charset="0"/>
              <a:buChar char="•"/>
            </a:pPr>
            <a:r>
              <a:rPr lang="en-US" sz="6900" dirty="0" smtClean="0"/>
              <a:t>Man in the Middle</a:t>
            </a:r>
          </a:p>
          <a:p>
            <a:pPr marL="1143000" indent="-1143000">
              <a:buFont typeface="Arial" charset="0"/>
              <a:buChar char="•"/>
            </a:pPr>
            <a:r>
              <a:rPr lang="en-US" sz="6900" dirty="0" smtClean="0"/>
              <a:t>Packet Scanning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610" y="24087140"/>
            <a:ext cx="13204724" cy="74240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071899" y="24181180"/>
            <a:ext cx="92379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u="sng" dirty="0" smtClean="0"/>
              <a:t>Intrusion Detection</a:t>
            </a:r>
            <a:endParaRPr lang="en-US" sz="9000" u="sng" dirty="0"/>
          </a:p>
        </p:txBody>
      </p:sp>
      <p:pic>
        <p:nvPicPr>
          <p:cNvPr id="23" name="Shape 157"/>
          <p:cNvPicPr preferRelativeResize="0"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161440" y="10342848"/>
            <a:ext cx="13446192" cy="764542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5589179" y="7746047"/>
            <a:ext cx="129597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u="sng" dirty="0" smtClean="0"/>
              <a:t>Engineering Design Process</a:t>
            </a:r>
            <a:endParaRPr lang="en-US" sz="9000" u="sng" dirty="0"/>
          </a:p>
        </p:txBody>
      </p:sp>
      <p:sp>
        <p:nvSpPr>
          <p:cNvPr id="13" name="Rectangle 12"/>
          <p:cNvSpPr/>
          <p:nvPr/>
        </p:nvSpPr>
        <p:spPr>
          <a:xfrm>
            <a:off x="24379590" y="18289213"/>
            <a:ext cx="2604940" cy="2716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5650242" y="20119623"/>
            <a:ext cx="121466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u="sng" dirty="0" smtClean="0"/>
              <a:t>Challenge Based Learning</a:t>
            </a:r>
            <a:endParaRPr lang="en-US" sz="9000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3758505" y="7852217"/>
            <a:ext cx="75697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u="sng" dirty="0">
                <a:latin typeface="Corbel" panose="020B0503020204020204" pitchFamily="34" charset="0"/>
              </a:rPr>
              <a:t>Ethical Hacking</a:t>
            </a:r>
            <a:endParaRPr lang="en-US" sz="9000" dirty="0"/>
          </a:p>
        </p:txBody>
      </p:sp>
      <p:sp>
        <p:nvSpPr>
          <p:cNvPr id="29" name="TextBox 28"/>
          <p:cNvSpPr txBox="1"/>
          <p:nvPr/>
        </p:nvSpPr>
        <p:spPr>
          <a:xfrm>
            <a:off x="31052027" y="7852217"/>
            <a:ext cx="113303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u="sng" dirty="0" smtClean="0"/>
              <a:t>Detecting Cyber Attacks</a:t>
            </a:r>
            <a:endParaRPr lang="en-US" sz="9000" u="sng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/>
          <a:stretch/>
        </p:blipFill>
        <p:spPr>
          <a:xfrm>
            <a:off x="29657896" y="14411039"/>
            <a:ext cx="6565596" cy="38781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3" t="3526" b="7250"/>
          <a:stretch/>
        </p:blipFill>
        <p:spPr>
          <a:xfrm>
            <a:off x="36583688" y="14411300"/>
            <a:ext cx="6384224" cy="38779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" t="33023" r="2447"/>
          <a:stretch/>
        </p:blipFill>
        <p:spPr>
          <a:xfrm>
            <a:off x="29670610" y="10140243"/>
            <a:ext cx="7365448" cy="4044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" r="3519"/>
          <a:stretch/>
        </p:blipFill>
        <p:spPr>
          <a:xfrm>
            <a:off x="37350916" y="10140244"/>
            <a:ext cx="5603018" cy="40129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30040042" y="18708831"/>
            <a:ext cx="12838318" cy="4867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spcAft>
                <a:spcPts val="2400"/>
              </a:spcAft>
              <a:buFont typeface="Arial" charset="0"/>
              <a:buChar char="•"/>
            </a:pPr>
            <a:r>
              <a:rPr lang="en-US" dirty="0" smtClean="0"/>
              <a:t>How do we detect and defend against Cyber Attacks?</a:t>
            </a:r>
          </a:p>
          <a:p>
            <a:pPr marL="1143000" indent="-1143000">
              <a:buFont typeface="Arial" charset="0"/>
              <a:buChar char="•"/>
            </a:pPr>
            <a:r>
              <a:rPr lang="en-US" dirty="0" smtClean="0"/>
              <a:t>Can probability and statistics help with detection?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594" y="22687336"/>
            <a:ext cx="13499331" cy="72745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145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5846</TotalTime>
  <Words>87</Words>
  <Application>Microsoft Macintosh PowerPoint</Application>
  <PresentationFormat>Custom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Calibri Light</vt:lpstr>
      <vt:lpstr>Corbel</vt:lpstr>
      <vt:lpstr>Arial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CHEE-User</dc:creator>
  <cp:lastModifiedBy>Microsoft Office User</cp:lastModifiedBy>
  <cp:revision>48</cp:revision>
  <cp:lastPrinted>2018-07-13T14:16:32Z</cp:lastPrinted>
  <dcterms:created xsi:type="dcterms:W3CDTF">2018-07-05T13:44:08Z</dcterms:created>
  <dcterms:modified xsi:type="dcterms:W3CDTF">2018-07-13T14:18:52Z</dcterms:modified>
</cp:coreProperties>
</file>